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9" r:id="rId5"/>
    <p:sldId id="258" r:id="rId6"/>
    <p:sldId id="261" r:id="rId7"/>
    <p:sldId id="282" r:id="rId8"/>
    <p:sldId id="283" r:id="rId9"/>
    <p:sldId id="284" r:id="rId10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מחבר" initials="א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31" autoAdjust="0"/>
  </p:normalViewPr>
  <p:slideViewPr>
    <p:cSldViewPr snapToGrid="0">
      <p:cViewPr>
        <p:scale>
          <a:sx n="67" d="100"/>
          <a:sy n="67" d="100"/>
        </p:scale>
        <p:origin x="3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0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23T15:21:19.717" idx="2">
    <p:pos x="1410" y="1446"/>
    <p:text>להוסיף שיש מוצר בסוף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23T15:01:07.583" idx="1">
    <p:pos x="2484" y="324"/>
    <p:text>להוסיף תמונוץ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23T15:44:10.186" idx="3">
    <p:pos x="7670" y="10"/>
    <p:text>אחרי שבתקווה נגיע ללהריץ את זה אחרי תיוג, לראות אם מזהה כל אובייקט כשפן ואם כן להוסיף בנקודות את זה (אם רואים משהו מעניין אחר להוסיף גם)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9177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96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9DDD779B-D92A-4B1E-9593-F95B53FCB725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כ"ג/אלול/תשע"ט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91771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96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682C0B10-7CAE-41E4-AB02-7E8B1FF2B89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91772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99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80CC927-E309-4FE7-B41C-32F2014D3E85}" type="datetime1">
              <a:rPr lang="he-IL" smtClean="0"/>
              <a:pPr/>
              <a:t>כ"ג/אלול/תשע"ט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91772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994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46F86A-5537-4E34-A3CE-C64E83A14637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3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4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7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3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3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09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40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371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3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9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 עם תמונה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1094" y="108000"/>
            <a:ext cx="6573838" cy="6635750"/>
          </a:xfrm>
          <a:solidFill>
            <a:schemeClr val="accent1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08868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535705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729220" lon="2021200" rev="20796795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054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27324" lon="20702860" rev="21326373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59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1" anchor="ctr"/>
          <a:lstStyle>
            <a:lvl1pPr marL="0" indent="0" algn="ctr" rtl="1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8439374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7959892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7579070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וצר דיגיטלי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299" y="432000"/>
            <a:ext cx="4081943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כותרת דיגיטלית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299" y="3802742"/>
            <a:ext cx="4114800" cy="2100507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ציין מיקום טקסט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9782" y="2685143"/>
            <a:ext cx="4161313" cy="969166"/>
          </a:xfrm>
        </p:spPr>
        <p:txBody>
          <a:bodyPr rtlCol="1" anchor="b"/>
          <a:lstStyle>
            <a:lvl1pPr marL="0" indent="0" algn="r" rtl="1">
              <a:buNone/>
              <a:defRPr sz="3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2619" y="1406679"/>
            <a:ext cx="10472179" cy="3642738"/>
          </a:xfrm>
          <a:prstGeom prst="rect">
            <a:avLst/>
          </a:prstGeom>
        </p:spPr>
      </p:pic>
      <p:sp>
        <p:nvSpPr>
          <p:cNvPr id="12" name="מציין מיקום של תמונה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3978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הוסף או גרור ושחרר את עיצוב המסך שלך כאן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תבליטים שמאל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21078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0878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3" name="מציין מיקום טקסט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7429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7579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5" name="מציין מיקום טקסט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615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2715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9" name="כותרת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192537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21" name="מציין מיקום של תמונה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42766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27" name="מציין מיקום של תמונה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19982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8" name="מציין מיקום של תמונה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706533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9" name="מציין מיקום של תמונה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1719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2074518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960340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 עם סמל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45197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rtlCol="1" anchor="ctr"/>
          <a:lstStyle>
            <a:lvl1pPr marL="0" indent="0" algn="ctr" rtl="1">
              <a:buNone/>
              <a:defRPr sz="3600" b="1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dirty="0"/>
              <a:t>1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1531" y="2666635"/>
            <a:ext cx="4111195" cy="2302412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8526" y="2666960"/>
            <a:ext cx="4111279" cy="230187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794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2</a:t>
            </a:r>
          </a:p>
        </p:txBody>
      </p:sp>
      <p:sp>
        <p:nvSpPr>
          <p:cNvPr id="6" name="מציין מיקום של תמונה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49890" y="1468438"/>
            <a:ext cx="1023938" cy="1022350"/>
          </a:xfrm>
        </p:spPr>
        <p:txBody>
          <a:bodyPr rtlCol="1" anchor="ctr"/>
          <a:lstStyle>
            <a:lvl1pPr marL="0" indent="0" algn="ctr" rtl="1">
              <a:buNone/>
              <a:defRPr/>
            </a:lvl1pPr>
          </a:lstStyle>
          <a:p>
            <a:pPr rtl="1"/>
            <a:r>
              <a:rPr lang="he-IL" noProof="0" dirty="0"/>
              <a:t>סמל</a:t>
            </a:r>
          </a:p>
        </p:txBody>
      </p:sp>
      <p:sp>
        <p:nvSpPr>
          <p:cNvPr id="13" name="מציין מיקום של תמונה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89026" y="1468438"/>
            <a:ext cx="1023938" cy="1022350"/>
          </a:xfrm>
        </p:spPr>
        <p:txBody>
          <a:bodyPr rtlCol="1" anchor="ctr"/>
          <a:lstStyle>
            <a:lvl1pPr marL="0" indent="0" algn="ctr" rtl="1">
              <a:buNone/>
              <a:defRPr/>
            </a:lvl1pPr>
          </a:lstStyle>
          <a:p>
            <a:pPr rtl="1"/>
            <a:r>
              <a:rPr lang="he-IL" noProof="0" dirty="0"/>
              <a:t>סמל</a:t>
            </a:r>
          </a:p>
        </p:txBody>
      </p: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זדמנות בשו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98330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rtlCol="1" anchor="ctr"/>
          <a:lstStyle>
            <a:lvl1pPr marL="0" indent="0" algn="ct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מקטע עליונה</a:t>
            </a:r>
          </a:p>
        </p:txBody>
      </p:sp>
      <p:sp>
        <p:nvSpPr>
          <p:cNvPr id="8" name="מציין מיקום טקסט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38564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1" anchor="ctr">
            <a:noAutofit/>
          </a:bodyPr>
          <a:lstStyle>
            <a:lvl1pPr marL="0" indent="0" algn="ctr" rtl="1">
              <a:buNone/>
              <a:defRPr lang="en-ZA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כותרת מקטע עליונה</a:t>
            </a:r>
          </a:p>
        </p:txBody>
      </p:sp>
      <p:sp>
        <p:nvSpPr>
          <p:cNvPr id="9" name="מציין מיקום טקסט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2966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1" anchor="ctr">
            <a:noAutofit/>
          </a:bodyPr>
          <a:lstStyle>
            <a:lvl1pPr marL="0" indent="0" algn="ctr" rtl="1">
              <a:buNone/>
              <a:defRPr lang="en-ZA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כותרת מקטע עליונה</a:t>
            </a:r>
          </a:p>
        </p:txBody>
      </p:sp>
      <p:sp>
        <p:nvSpPr>
          <p:cNvPr id="10" name="מציין מיקום טקסט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6553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rtlCol="1" anchor="b"/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1</a:t>
            </a:r>
          </a:p>
        </p:txBody>
      </p:sp>
      <p:sp>
        <p:nvSpPr>
          <p:cNvPr id="11" name="מציין מיקום טקסט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32050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1" anchor="b">
            <a:noAutofit/>
          </a:bodyPr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2</a:t>
            </a:r>
          </a:p>
        </p:txBody>
      </p:sp>
      <p:sp>
        <p:nvSpPr>
          <p:cNvPr id="12" name="מציין מיקום טקסט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4312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1" anchor="b">
            <a:noAutofit/>
          </a:bodyPr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3</a:t>
            </a:r>
          </a:p>
        </p:txBody>
      </p:sp>
      <p:sp>
        <p:nvSpPr>
          <p:cNvPr id="13" name="מציין מיקום תוכן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282362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4" name="מציין מיקום טקסט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7859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5" name="מציין מיקום טקסט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3085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6" name="מציין מיקום טקסט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17" name="משולש שווה שוקיים 16" descr="משולש דקורטיבי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1583220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משולש שווה שוקיים 17" descr="משולש דקורטיבי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2008381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תחר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9" name="מציין מיקום טקסט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0" name="מציין מיקום טקסט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1" name="מציין מיקום טקסט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94956" y="3209593"/>
            <a:ext cx="1980000" cy="252000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2" name="מציין מיקום טקסט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924" y="3209593"/>
            <a:ext cx="1980000" cy="252000"/>
          </a:xfrm>
        </p:spPr>
        <p:txBody>
          <a:bodyPr rtlCol="1"/>
          <a:lstStyle>
            <a:lvl1pPr marL="0" indent="0" algn="l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חומש 5" descr="מחומש דקורטיבי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1256188" flipH="1">
            <a:off x="6237864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12019360" flipH="1">
            <a:off x="5693163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7247232" flipH="1">
            <a:off x="1306245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14804437" flipH="1">
            <a:off x="1096655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מחומש 11" descr="מחומש דקורטיבי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14804437" flipH="1">
            <a:off x="668711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en-US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מחומש 11" descr="מחומש דקורטיבי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חומש 12" descr="מחומש דקורטיבי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מחומש 13" descr="מחומש דקורטיבי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חומש 14" descr="מחומש דקורטיבי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5986" y="1138239"/>
            <a:ext cx="5587800" cy="480065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תוכן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851" y="1138238"/>
            <a:ext cx="5587799" cy="480065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087" y="1152000"/>
            <a:ext cx="3600000" cy="503925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093" y="1152000"/>
            <a:ext cx="3600450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עמודות בתיב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72208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541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72208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1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/>
          <a:p>
            <a:pPr algn="l"/>
            <a:fld id="{4B73C415-D670-4716-A5EC-CC4D52CA2BAC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2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7541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3</a:t>
            </a:r>
          </a:p>
        </p:txBody>
      </p:sp>
      <p:sp>
        <p:nvSpPr>
          <p:cNvPr id="13" name="מציין מיקום טקסט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ציר זמן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/>
            </a:lvl1pPr>
          </a:lstStyle>
          <a:p>
            <a:fld id="{4B73C415-D670-4716-A5EC-CC4D52CA2BAC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cxnSp>
        <p:nvCxnSpPr>
          <p:cNvPr id="8" name="חץ ישר מחבר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 flipH="1"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מציין מיקום טקסט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342087" y="3973125"/>
            <a:ext cx="502886" cy="201776"/>
          </a:xfrm>
        </p:spPr>
        <p:txBody>
          <a:bodyPr rtlCol="1" anchor="ctr"/>
          <a:lstStyle>
            <a:lvl1pPr marL="0" indent="0" algn="ctr" rtl="1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שנה</a:t>
            </a:r>
          </a:p>
        </p:txBody>
      </p:sp>
      <p:sp>
        <p:nvSpPr>
          <p:cNvPr id="10" name="מציין מיקום טקסט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28870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2" name="מציין מיקום טקסט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3" name="מציין מיקום טקסט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4" name="מציין מיקום טקסט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rtlCol="1" anchor="ctr"/>
          <a:lstStyle>
            <a:lvl1pPr marL="0" indent="0" algn="ctr" rtl="1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שנה</a:t>
            </a:r>
          </a:p>
        </p:txBody>
      </p:sp>
      <p:sp>
        <p:nvSpPr>
          <p:cNvPr id="15" name="מציין מיקום טקסט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6" name="מציין מיקום טקסט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7" name="מציין מיקום טקסט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8" name="מציין מיקום טקסט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9" name="מציין מיקום טקסט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0" name="מציין מיקום טקסט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1" name="מציין מיקום טקסט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2" name="מציין מיקום טקסט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3" name="מציין מיקום טקסט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4" name="מציין מיקום טקסט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5" name="מציין מיקום טקסט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6" name="מציין מיקום טקסט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7" name="מציין מיקום טקסט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8" name="מציין מיקום טקסט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9" name="מציין מיקום טקסט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0" name="מציין מיקום טקסט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1" name="מציין מיקום טקסט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2" name="מציין מיקום טקסט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3" name="מציין מיקום טקסט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4" name="מציין מיקום טקסט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4415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rtlCol="1" anchor="t"/>
          <a:lstStyle>
            <a:lvl1pPr marL="0" indent="0" algn="ctr" rtl="1">
              <a:buNone/>
              <a:defRPr sz="1600"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פריט</a:t>
            </a:r>
          </a:p>
        </p:txBody>
      </p:sp>
      <p:sp>
        <p:nvSpPr>
          <p:cNvPr id="37" name="מציין מיקום טקסט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1"/>
          <a:lstStyle>
            <a:lvl1pPr marL="0" indent="0" algn="ctr" rtl="1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חודש, שנה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 עם תמונה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22262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104016" y="1707806"/>
            <a:ext cx="3442387" cy="3442387"/>
            <a:chOff x="2514599" y="1566862"/>
            <a:chExt cx="3810001" cy="3810001"/>
          </a:xfrm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7132" y="108000"/>
            <a:ext cx="6573838" cy="6635750"/>
          </a:xfrm>
          <a:solidFill>
            <a:schemeClr val="accent5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504" y="2274838"/>
            <a:ext cx="4680000" cy="2308324"/>
          </a:xfrm>
          <a:noFill/>
        </p:spPr>
        <p:txBody>
          <a:bodyPr wrap="square" lIns="108000" rIns="0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0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69" name="משולש שווה שוקיים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8354491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משולש שווה שוקיים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7875009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משולש שווה שוקיים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9298926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חברי צוות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4B73C415-D670-4716-A5EC-CC4D52CA2BAC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102938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9449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9449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28" name="מציין מיקום טקסט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79449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41" name="מציין מיקום של תמונה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6492852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42" name="מציין מיקום טקסט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91374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43" name="מציין מיקום טקסט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91374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44" name="מציין מיקום טקסט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91374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45" name="מציין מיקום של תמונה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2687582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46" name="מציין מיקום טקסט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7542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47" name="מציין מיקום טקסט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7542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48" name="מציין מיקום טקסט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77542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18" name="משולש שווה שוקיים 17" descr="משולש דקורטיבי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4500000" flipH="1">
            <a:off x="882892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שולש שווה שוקיים 18" descr="משולש דקורטיבי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54622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שולש שווה שוקיים 19" descr="משולש דקורטיבי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554638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958533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5797258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970553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חברי צוות 6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B73C415-D670-4716-A5EC-CC4D52CA2BAC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49" name="מציין מיקום טקסט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6727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0" name="מציין מיקום טקסט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6727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1" name="מציין מיקום טקסט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696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2" name="מציין מיקום טקסט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696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3" name="מציין מיקום טקסט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2954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4" name="מציין מיקום טקסט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02954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5" name="מציין מיקום טקסט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7031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6" name="מציין מיקום טקסט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7031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7" name="מציין מיקום טקסט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463426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8" name="מציין מיקום טקסט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463426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16" name="מציין מיקום של תמונה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10318162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59" name="מציין מיקום של תמונה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 flipH="1">
            <a:off x="8398397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0" name="מציין מיקום של תמונה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 flipH="1">
            <a:off x="6504389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1" name="מציין מיקום של תמונה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4571747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2" name="מציין מיקום של תמונה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 flipH="1">
            <a:off x="2664861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21" name="מציין מיקום טקסט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8229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22" name="מציין מיקום טקסט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29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23" name="מציין מיקום של תמונה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flipH="1">
            <a:off x="783727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7527" y="1152000"/>
            <a:ext cx="2160000" cy="503925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24173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3" name="מציין מיקום טקסט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5" name="מציין מיקום טקסט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31529" y="1148060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7" name="מציין מיקום טקסט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643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כותרת מש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תודה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צורה חופשית: צורה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888878" lon="2128610" rev="20823454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rtl="1"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תודה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 dirty="0"/>
              <a:t>שם מלא</a:t>
            </a:r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מציין מיקום טקסט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מספר של איש קשר</a:t>
            </a:r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דואר אלקטרוני או חשבון מדיה חברתית</a:t>
            </a:r>
          </a:p>
        </p:txBody>
      </p:sp>
      <p:sp>
        <p:nvSpPr>
          <p:cNvPr id="45" name="מציין מיקום טקסט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אתר אינטרנט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22259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0687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896158" lon="2181442" rev="20814927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501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06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1" anchor="ctr"/>
          <a:lstStyle>
            <a:lvl1pPr marL="0" indent="0" algn="ctr" rtl="1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8431764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7952282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7624673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כותרת מקטע עליונה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 descr="כוכב ברקע&#10;&#10;תיאור שנוצר ברמת מהימנות גבוהה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20081" y="108745"/>
            <a:ext cx="5417792" cy="6635005"/>
          </a:xfrm>
          <a:prstGeom prst="rect">
            <a:avLst/>
          </a:prstGeom>
        </p:spPr>
      </p:pic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088774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3624" y="2274838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2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439711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1965348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537096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1" anchor="t"/>
          <a:lstStyle>
            <a:lvl1pPr marL="0" indent="0" algn="r" rtl="1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חומש 12" descr="מחומש דקורטיבי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מחומש 13" descr="מחומש דקורטיבי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חומש 14" descr="מחומש דקורטיבי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מחומש 15" descr="מחומש דקורטיבי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BFCA193A-09AA-4164-9400-3CD9F4ACE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מציין מיקום טקסט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1" anchor="t">
            <a:noAutofit/>
          </a:bodyPr>
          <a:lstStyle>
            <a:lvl1pPr algn="r" rtl="1">
              <a:def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rtl="1"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9" name="מציין מיקום תוכן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7" y="1581663"/>
            <a:ext cx="5472113" cy="460800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901" y="457200"/>
            <a:ext cx="3932237" cy="1600200"/>
          </a:xfrm>
        </p:spPr>
        <p:txBody>
          <a:bodyPr rtlCol="1" anchor="b"/>
          <a:lstStyle>
            <a:lvl1pPr algn="r" rtl="1"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3" name="מציין מיקום טקסט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0901" y="2057400"/>
            <a:ext cx="3932237" cy="3811588"/>
          </a:xfrm>
        </p:spPr>
        <p:txBody>
          <a:bodyPr rtlCol="1"/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457201"/>
            <a:ext cx="6172200" cy="5403850"/>
          </a:xfrm>
        </p:spPr>
        <p:txBody>
          <a:bodyPr rtlCol="1"/>
          <a:lstStyle>
            <a:lvl1pPr algn="r" rtl="1"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קו מפריד של שקופי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 descr="כוכב ברקע&#10;&#10;תיאור שנוצר ברמת מהימנות גבוהה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79" y="108745"/>
            <a:ext cx="5417792" cy="6635005"/>
          </a:xfrm>
          <a:prstGeom prst="rect">
            <a:avLst/>
          </a:prstGeom>
        </p:spPr>
      </p:pic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063019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260" y="2274838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65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413956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1939593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511341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מציין מיקום של תמונה 4">
            <a:extLst>
              <a:ext uri="{FF2B5EF4-FFF2-40B4-BE49-F238E27FC236}">
                <a16:creationId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7137" y="107998"/>
            <a:ext cx="6573838" cy="664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903" y="457200"/>
            <a:ext cx="3932237" cy="1600200"/>
          </a:xfrm>
        </p:spPr>
        <p:txBody>
          <a:bodyPr rtlCol="1" anchor="b"/>
          <a:lstStyle>
            <a:lvl1pPr algn="r" rtl="1"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3" name="מציין מיקום טקסט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0903" y="2057400"/>
            <a:ext cx="3932237" cy="3811588"/>
          </a:xfrm>
        </p:spPr>
        <p:txBody>
          <a:bodyPr rtlCol="1"/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4" name="מציין מיקום של תמונה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7246" y="457201"/>
            <a:ext cx="6172200" cy="5403850"/>
          </a:xfrm>
        </p:spPr>
        <p:txBody>
          <a:bodyPr rtlCol="1"/>
          <a:lstStyle>
            <a:lvl1pPr marL="0" indent="0" algn="r" rtl="1"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כותרת גדולה ותוכן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60" y="110679"/>
            <a:ext cx="5417792" cy="6636642"/>
          </a:xfrm>
          <a:prstGeom prst="rect">
            <a:avLst/>
          </a:prstGeom>
        </p:spPr>
      </p:pic>
      <p:grpSp>
        <p:nvGrpSpPr>
          <p:cNvPr id="87" name="קבוצה 86">
            <a:extLst>
              <a:ext uri="{FF2B5EF4-FFF2-40B4-BE49-F238E27FC236}">
                <a16:creationId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1274224" y="1380060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18005955" lon="9154463" rev="20676868"/>
            </a:camera>
            <a:lightRig rig="threePt" dir="t"/>
          </a:scene3d>
        </p:grpSpPr>
        <p:cxnSp>
          <p:nvCxnSpPr>
            <p:cNvPr id="88" name="מחבר ישר 87">
              <a:extLst>
                <a:ext uri="{FF2B5EF4-FFF2-40B4-BE49-F238E27FC236}">
                  <a16:creationId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מחבר ישר 88">
              <a:extLst>
                <a:ext uri="{FF2B5EF4-FFF2-40B4-BE49-F238E27FC236}">
                  <a16:creationId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מחבר ישר 89">
              <a:extLst>
                <a:ext uri="{FF2B5EF4-FFF2-40B4-BE49-F238E27FC236}">
                  <a16:creationId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מחבר ישר 90">
              <a:extLst>
                <a:ext uri="{FF2B5EF4-FFF2-40B4-BE49-F238E27FC236}">
                  <a16:creationId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מחבר ישר 91">
              <a:extLst>
                <a:ext uri="{FF2B5EF4-FFF2-40B4-BE49-F238E27FC236}">
                  <a16:creationId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מחבר ישר 92">
              <a:extLst>
                <a:ext uri="{FF2B5EF4-FFF2-40B4-BE49-F238E27FC236}">
                  <a16:creationId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מחבר ישר 93">
              <a:extLst>
                <a:ext uri="{FF2B5EF4-FFF2-40B4-BE49-F238E27FC236}">
                  <a16:creationId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מחבר ישר 94">
              <a:extLst>
                <a:ext uri="{FF2B5EF4-FFF2-40B4-BE49-F238E27FC236}">
                  <a16:creationId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מחבר ישר 95">
              <a:extLst>
                <a:ext uri="{FF2B5EF4-FFF2-40B4-BE49-F238E27FC236}">
                  <a16:creationId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מחבר ישר 96">
              <a:extLst>
                <a:ext uri="{FF2B5EF4-FFF2-40B4-BE49-F238E27FC236}">
                  <a16:creationId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מחבר ישר 97">
              <a:extLst>
                <a:ext uri="{FF2B5EF4-FFF2-40B4-BE49-F238E27FC236}">
                  <a16:creationId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מחבר ישר 98">
              <a:extLst>
                <a:ext uri="{FF2B5EF4-FFF2-40B4-BE49-F238E27FC236}">
                  <a16:creationId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מחבר ישר 99">
              <a:extLst>
                <a:ext uri="{FF2B5EF4-FFF2-40B4-BE49-F238E27FC236}">
                  <a16:creationId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מחבר ישר 100">
              <a:extLst>
                <a:ext uri="{FF2B5EF4-FFF2-40B4-BE49-F238E27FC236}">
                  <a16:creationId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מחבר ישר 101">
              <a:extLst>
                <a:ext uri="{FF2B5EF4-FFF2-40B4-BE49-F238E27FC236}">
                  <a16:creationId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מחבר ישר 102">
              <a:extLst>
                <a:ext uri="{FF2B5EF4-FFF2-40B4-BE49-F238E27FC236}">
                  <a16:creationId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מחבר ישר 103">
              <a:extLst>
                <a:ext uri="{FF2B5EF4-FFF2-40B4-BE49-F238E27FC236}">
                  <a16:creationId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מחבר ישר 104">
              <a:extLst>
                <a:ext uri="{FF2B5EF4-FFF2-40B4-BE49-F238E27FC236}">
                  <a16:creationId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מחבר ישר 105">
              <a:extLst>
                <a:ext uri="{FF2B5EF4-FFF2-40B4-BE49-F238E27FC236}">
                  <a16:creationId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מחבר ישר 106">
              <a:extLst>
                <a:ext uri="{FF2B5EF4-FFF2-40B4-BE49-F238E27FC236}">
                  <a16:creationId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מחבר ישר 107">
              <a:extLst>
                <a:ext uri="{FF2B5EF4-FFF2-40B4-BE49-F238E27FC236}">
                  <a16:creationId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מחבר ישר 108">
              <a:extLst>
                <a:ext uri="{FF2B5EF4-FFF2-40B4-BE49-F238E27FC236}">
                  <a16:creationId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קבוצה 35">
            <a:extLst>
              <a:ext uri="{FF2B5EF4-FFF2-40B4-BE49-F238E27FC236}">
                <a16:creationId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1236124" y="1364820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18005952" lon="8854459" rev="20676871"/>
            </a:camera>
            <a:lightRig rig="threePt" dir="t"/>
          </a:scene3d>
        </p:grpSpPr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מחבר ישר 68">
              <a:extLst>
                <a:ext uri="{FF2B5EF4-FFF2-40B4-BE49-F238E27FC236}">
                  <a16:creationId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מחבר ישר 69">
              <a:extLst>
                <a:ext uri="{FF2B5EF4-FFF2-40B4-BE49-F238E27FC236}">
                  <a16:creationId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מחבר ישר 70">
              <a:extLst>
                <a:ext uri="{FF2B5EF4-FFF2-40B4-BE49-F238E27FC236}">
                  <a16:creationId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מחבר ישר 71">
              <a:extLst>
                <a:ext uri="{FF2B5EF4-FFF2-40B4-BE49-F238E27FC236}">
                  <a16:creationId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מחבר ישר 72">
              <a:extLst>
                <a:ext uri="{FF2B5EF4-FFF2-40B4-BE49-F238E27FC236}">
                  <a16:creationId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מחבר ישר 73">
              <a:extLst>
                <a:ext uri="{FF2B5EF4-FFF2-40B4-BE49-F238E27FC236}">
                  <a16:creationId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מחבר ישר 74">
              <a:extLst>
                <a:ext uri="{FF2B5EF4-FFF2-40B4-BE49-F238E27FC236}">
                  <a16:creationId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מחבר ישר 75">
              <a:extLst>
                <a:ext uri="{FF2B5EF4-FFF2-40B4-BE49-F238E27FC236}">
                  <a16:creationId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מחבר ישר 76">
              <a:extLst>
                <a:ext uri="{FF2B5EF4-FFF2-40B4-BE49-F238E27FC236}">
                  <a16:creationId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מחבר ישר 77">
              <a:extLst>
                <a:ext uri="{FF2B5EF4-FFF2-40B4-BE49-F238E27FC236}">
                  <a16:creationId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מחבר ישר 78">
              <a:extLst>
                <a:ext uri="{FF2B5EF4-FFF2-40B4-BE49-F238E27FC236}">
                  <a16:creationId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מחבר ישר 79">
              <a:extLst>
                <a:ext uri="{FF2B5EF4-FFF2-40B4-BE49-F238E27FC236}">
                  <a16:creationId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מחבר ישר 80">
              <a:extLst>
                <a:ext uri="{FF2B5EF4-FFF2-40B4-BE49-F238E27FC236}">
                  <a16:creationId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מחבר ישר 81">
              <a:extLst>
                <a:ext uri="{FF2B5EF4-FFF2-40B4-BE49-F238E27FC236}">
                  <a16:creationId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מחבר ישר 82">
              <a:extLst>
                <a:ext uri="{FF2B5EF4-FFF2-40B4-BE49-F238E27FC236}">
                  <a16:creationId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מחבר ישר 83">
              <a:extLst>
                <a:ext uri="{FF2B5EF4-FFF2-40B4-BE49-F238E27FC236}">
                  <a16:creationId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מחבר ישר 84">
              <a:extLst>
                <a:ext uri="{FF2B5EF4-FFF2-40B4-BE49-F238E27FC236}">
                  <a16:creationId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מחבר ישר 85">
              <a:extLst>
                <a:ext uri="{FF2B5EF4-FFF2-40B4-BE49-F238E27FC236}">
                  <a16:creationId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882" y="2496979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445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4500000" flipH="1">
            <a:off x="2096353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838455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מציין מיקום טקסט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0116" y="677863"/>
            <a:ext cx="5027613" cy="5027612"/>
          </a:xfrm>
        </p:spPr>
        <p:txBody>
          <a:bodyPr rtlCol="1" anchor="b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116251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מחומש 55" descr="מחומש דקורטיבי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12019360" flipH="1">
            <a:off x="5025905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מחומש 56" descr="מחומש דקורטיבי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19576565" flipH="1">
            <a:off x="5533273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מחומש 57" descr="מחומש דקורטיבי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16519360" flipH="1">
            <a:off x="6837453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גדולה ותוכן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35138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06882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20995312" lon="2659436" rev="20771415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382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2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4358" y="677863"/>
            <a:ext cx="5027613" cy="5027612"/>
          </a:xfrm>
        </p:spPr>
        <p:txBody>
          <a:bodyPr rtlCol="1" anchor="b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לתוך ה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מונה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6852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32" y="1152000"/>
            <a:ext cx="5301626" cy="4751250"/>
          </a:xfrm>
        </p:spPr>
        <p:txBody>
          <a:bodyPr wrap="square" numCol="1" spcCol="0" rtlCol="1"/>
          <a:lstStyle>
            <a:lvl1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205417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בליטי תמונה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918000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6" name="מציין מיקום של תמונה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98072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17800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7807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7957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8" name="מציין מיקום טקסט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0" name="מציין מיקום טקסט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2" name="מציין מיקום טקסט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93745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4" name="מציין מיקום טקסט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3795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6" name="מציין מיקום טקסט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7997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8" name="מציין מיקום טקסט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7997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30" name="מציין מיקום של תמונה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8079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2" name="מציין מיקום של תמונה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4" name="מציין מיקום של תמונה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474017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6" name="מציין מיקום של תמונה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68269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ישר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ישר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תבליט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מונה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19428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19" name="כותרת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096667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22109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1909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3" name="מציין מיקום טקסט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7095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7245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5" name="מציין מיקום טקסט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88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07988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0" name="מציין מיקום של תמונה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013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1" name="מציין מיקום של תמונה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446199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2" name="מציין מיקום של תמונה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06992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788847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684322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תבליטים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35143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812949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1167746" lon="2010347" rev="20545327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19" y="2681102"/>
            <a:ext cx="5017972" cy="1495794"/>
          </a:xfrm>
          <a:noFill/>
          <a:scene3d>
            <a:camera prst="orthographicFront">
              <a:rot lat="21030000" lon="20700000" rev="21324000"/>
            </a:camera>
            <a:lightRig rig="threePt" dir="t"/>
          </a:scene3d>
        </p:spPr>
        <p:txBody>
          <a:bodyPr wrap="square" rIns="180000" rtlCol="1">
            <a:spAutoFit/>
            <a:scene3d>
              <a:camera prst="perspectiveContrastingLeftFacing" fov="6300000">
                <a:rot lat="20400000" lon="12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90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algn="ctr" rtl="1"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ctr" rtl="1">
              <a:buNone/>
            </a:pPr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45" name="מציין מיקום תוכן 2">
            <a:extLst>
              <a:ext uri="{FF2B5EF4-FFF2-40B4-BE49-F238E27FC236}">
                <a16:creationId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133297" y="1994192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47" name="מציין מיקום טקסט 11">
            <a:extLst>
              <a:ext uri="{FF2B5EF4-FFF2-40B4-BE49-F238E27FC236}">
                <a16:creationId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3297" y="1517113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48" name="מציין מיקום טקסט 13">
            <a:extLst>
              <a:ext uri="{FF2B5EF4-FFF2-40B4-BE49-F238E27FC236}">
                <a16:creationId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3441" y="1517113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49" name="מציין מיקום טקסט 15">
            <a:extLst>
              <a:ext uri="{FF2B5EF4-FFF2-40B4-BE49-F238E27FC236}">
                <a16:creationId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3441" y="1994192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50" name="מציין מיקום טקסט 17">
            <a:extLst>
              <a:ext uri="{FF2B5EF4-FFF2-40B4-BE49-F238E27FC236}">
                <a16:creationId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33289" y="4446394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51" name="מציין מיקום טקסט 19">
            <a:extLst>
              <a:ext uri="{FF2B5EF4-FFF2-40B4-BE49-F238E27FC236}">
                <a16:creationId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3289" y="4923473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52" name="מציין מיקום טקסט 21">
            <a:extLst>
              <a:ext uri="{FF2B5EF4-FFF2-40B4-BE49-F238E27FC236}">
                <a16:creationId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3442" y="4446394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53" name="מציין מיקום טקסט 23">
            <a:extLst>
              <a:ext uri="{FF2B5EF4-FFF2-40B4-BE49-F238E27FC236}">
                <a16:creationId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43442" y="4923473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42" name="מציין מיקום של תמונה 5">
            <a:extLst>
              <a:ext uri="{FF2B5EF4-FFF2-40B4-BE49-F238E27FC236}">
                <a16:creationId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902401" y="536795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43" name="מציין מיקום של תמונה 29">
            <a:extLst>
              <a:ext uri="{FF2B5EF4-FFF2-40B4-BE49-F238E27FC236}">
                <a16:creationId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612545" y="536795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44" name="מציין מיקום של תמונה 5">
            <a:extLst>
              <a:ext uri="{FF2B5EF4-FFF2-40B4-BE49-F238E27FC236}">
                <a16:creationId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02393" y="3447303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57" name="מציין מיקום של תמונה 29">
            <a:extLst>
              <a:ext uri="{FF2B5EF4-FFF2-40B4-BE49-F238E27FC236}">
                <a16:creationId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612546" y="3447303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CDF7DB65-3C5B-4EDB-A955-ABBDB1E9B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06267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B94532BF-8ADC-4104-B50B-62223D31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06267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1" anchor="ctr">
            <a:no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1">
            <a:noAutofit/>
          </a:bodyPr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61389" y="6339682"/>
            <a:ext cx="4114800" cy="365125"/>
          </a:xfrm>
          <a:prstGeom prst="rect">
            <a:avLst/>
          </a:prstGeom>
        </p:spPr>
        <p:txBody>
          <a:bodyPr vert="horz" lIns="0" tIns="0" rIns="0" bIns="0" rtlCol="1" anchor="ctr"/>
          <a:lstStyle>
            <a:lvl1pPr algn="r" rtl="1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68" y="6243638"/>
            <a:ext cx="370573" cy="557212"/>
          </a:xfrm>
          <a:prstGeom prst="rect">
            <a:avLst/>
          </a:prstGeom>
        </p:spPr>
        <p:txBody>
          <a:bodyPr vert="horz" lIns="0" tIns="0" rIns="0" bIns="0" rtlCol="1" anchor="ctr"/>
          <a:lstStyle>
            <a:lvl1pPr algn="r" rtl="1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7" name="צורה חופשית: צורה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19" y="6231442"/>
            <a:ext cx="1207870" cy="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66700" indent="-2667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2925" indent="-276225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096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763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3430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2D5C8341-DC6A-4348-90C6-7D96336E23A4}"/>
              </a:ext>
            </a:extLst>
          </p:cNvPr>
          <p:cNvGrpSpPr/>
          <p:nvPr/>
        </p:nvGrpSpPr>
        <p:grpSpPr>
          <a:xfrm flipH="1">
            <a:off x="7952109" y="2040344"/>
            <a:ext cx="1969659" cy="2593986"/>
            <a:chOff x="2259641" y="2040344"/>
            <a:chExt cx="1969659" cy="2593986"/>
          </a:xfrm>
        </p:grpSpPr>
        <p:sp>
          <p:nvSpPr>
            <p:cNvPr id="21" name="משולש שווה שוקיים 20" descr="משולש דקורטיבי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שולש שווה שוקיים 21" descr="משולש דקורטיבי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שולש שווה שוקיים 22" descr="משולש דקורטיבי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52320BC-C906-49F3-BFB7-80139C427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/>
          </a:solidFill>
        </p:spPr>
        <p:txBody>
          <a:bodyPr rtlCol="1"/>
          <a:lstStyle/>
          <a:p>
            <a:pPr rtl="1"/>
            <a:r>
              <a:rPr lang="en-US" dirty="0">
                <a:solidFill>
                  <a:schemeClr val="tx1"/>
                </a:solidFill>
              </a:rPr>
              <a:t>Oded </a:t>
            </a:r>
            <a:r>
              <a:rPr lang="en-US" dirty="0" err="1">
                <a:solidFill>
                  <a:schemeClr val="tx1"/>
                </a:solidFill>
              </a:rPr>
              <a:t>Kalev</a:t>
            </a:r>
            <a:r>
              <a:rPr lang="en-US" dirty="0">
                <a:solidFill>
                  <a:schemeClr val="tx1"/>
                </a:solidFill>
              </a:rPr>
              <a:t>, Noa Simon, Noa </a:t>
            </a:r>
            <a:r>
              <a:rPr lang="en-US" dirty="0" err="1">
                <a:solidFill>
                  <a:schemeClr val="tx1"/>
                </a:solidFill>
              </a:rPr>
              <a:t>Rahamim</a:t>
            </a:r>
            <a:endParaRPr lang="he-IL" noProof="1">
              <a:solidFill>
                <a:schemeClr val="tx1"/>
              </a:solidFill>
            </a:endParaRPr>
          </a:p>
        </p:txBody>
      </p:sp>
      <p:pic>
        <p:nvPicPr>
          <p:cNvPr id="29" name="מציין מיקום של תמונה 28">
            <a:extLst>
              <a:ext uri="{FF2B5EF4-FFF2-40B4-BE49-F238E27FC236}">
                <a16:creationId xmlns:a16="http://schemas.microsoft.com/office/drawing/2014/main" id="{D4594EB8-CAC1-4C69-BD9D-5C43CFBED4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222" r="17222"/>
          <a:stretch>
            <a:fillRect/>
          </a:stretch>
        </p:blipFill>
        <p:spPr>
          <a:xfrm>
            <a:off x="5524500" y="1858885"/>
            <a:ext cx="6471139" cy="4935615"/>
          </a:xfrm>
        </p:spPr>
      </p:pic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A8A42053-9AD1-4AC2-B4E9-3473B934699A}"/>
              </a:ext>
            </a:extLst>
          </p:cNvPr>
          <p:cNvSpPr txBox="1"/>
          <p:nvPr/>
        </p:nvSpPr>
        <p:spPr>
          <a:xfrm>
            <a:off x="619125" y="323850"/>
            <a:ext cx="1067752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Net who Cried Hyrax</a:t>
            </a:r>
            <a:endParaRPr lang="he-IL" sz="6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9448984E-49F6-4AC7-8C83-D8450C8CAC65}"/>
              </a:ext>
            </a:extLst>
          </p:cNvPr>
          <p:cNvSpPr txBox="1"/>
          <p:nvPr/>
        </p:nvSpPr>
        <p:spPr>
          <a:xfrm>
            <a:off x="609600" y="2257425"/>
            <a:ext cx="440055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Real Time Rock Hyrax detection and classification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Using </a:t>
            </a:r>
            <a:r>
              <a:rPr lang="en-US" sz="2400" dirty="0" err="1"/>
              <a:t>Keras</a:t>
            </a:r>
            <a:r>
              <a:rPr lang="en-US" sz="2400" dirty="0"/>
              <a:t> and TensorFlow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1822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/>
              <a:t>אודותינו</a:t>
            </a:r>
          </a:p>
        </p:txBody>
      </p:sp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4" name="מציין מיקום של תמונה 1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8846BB56-3208-4469-A037-5CEDDD551A2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317" b="3317"/>
          <a:stretch>
            <a:fillRect/>
          </a:stretch>
        </p:blipFill>
        <p:spPr>
          <a:xfrm>
            <a:off x="6075363" y="107950"/>
            <a:ext cx="5994400" cy="6330950"/>
          </a:xfr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837420" y="754975"/>
            <a:ext cx="4134629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Rock Hyrax are main carriers of Leishmania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 err="1"/>
              <a:t>Phlebotomus</a:t>
            </a:r>
            <a:r>
              <a:rPr lang="en-US" sz="2400" dirty="0"/>
              <a:t> pass this disease to humans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Efforts are made in order to prevent </a:t>
            </a:r>
            <a:r>
              <a:rPr lang="en-US" sz="2400" dirty="0" err="1"/>
              <a:t>sprading</a:t>
            </a:r>
            <a:r>
              <a:rPr lang="en-US" sz="2400" dirty="0"/>
              <a:t> of the disease by distancing of the </a:t>
            </a:r>
            <a:r>
              <a:rPr lang="en-US" sz="2400" dirty="0" err="1"/>
              <a:t>Phlebotomus</a:t>
            </a:r>
            <a:r>
              <a:rPr lang="en-US" sz="2400" dirty="0"/>
              <a:t> and the Rock Hyrax from human living areas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31860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מציין מיקום של תמונה 53" descr="קיר עם תמונות של קבוצות אנשים שנתלו באמצעות אטבי כביסה">
            <a:extLst>
              <a:ext uri="{FF2B5EF4-FFF2-40B4-BE49-F238E27FC236}">
                <a16:creationId xmlns:a16="http://schemas.microsoft.com/office/drawing/2014/main" id="{9064EEF5-A83C-42AA-B83E-068631EAEE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" name="קבוצה 3" descr="קו מיתאר של משולש אחד ושני משולשים מלאים שמדגישים את התמונה">
            <a:extLst>
              <a:ext uri="{FF2B5EF4-FFF2-40B4-BE49-F238E27FC236}">
                <a16:creationId xmlns:a16="http://schemas.microsoft.com/office/drawing/2014/main" id="{66F78661-DF1F-42BC-B794-0FB9369D0DF4}"/>
              </a:ext>
            </a:extLst>
          </p:cNvPr>
          <p:cNvGrpSpPr/>
          <p:nvPr/>
        </p:nvGrpSpPr>
        <p:grpSpPr>
          <a:xfrm flipH="1">
            <a:off x="7440831" y="2925893"/>
            <a:ext cx="2793412" cy="2896935"/>
            <a:chOff x="1928664" y="2925893"/>
            <a:chExt cx="2793412" cy="2896935"/>
          </a:xfrm>
        </p:grpSpPr>
        <p:sp>
          <p:nvSpPr>
            <p:cNvPr id="20" name="משולש שווה שוקיים 19" descr="משולש דקורטיבי">
              <a:extLst>
                <a:ext uri="{FF2B5EF4-FFF2-40B4-BE49-F238E27FC236}">
                  <a16:creationId xmlns:a16="http://schemas.microsoft.com/office/drawing/2014/main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משולש שווה שוקיים 20" descr="משולש דקורטיבי">
              <a:extLst>
                <a:ext uri="{FF2B5EF4-FFF2-40B4-BE49-F238E27FC236}">
                  <a16:creationId xmlns:a16="http://schemas.microsoft.com/office/drawing/2014/main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שולש שווה שוקיים 21" descr="משולש דקורטיבי">
              <a:extLst>
                <a:ext uri="{FF2B5EF4-FFF2-40B4-BE49-F238E27FC236}">
                  <a16:creationId xmlns:a16="http://schemas.microsoft.com/office/drawing/2014/main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מציין מיקום טקסט 6">
            <a:extLst>
              <a:ext uri="{FF2B5EF4-FFF2-40B4-BE49-F238E27FC236}">
                <a16:creationId xmlns:a16="http://schemas.microsoft.com/office/drawing/2014/main" id="{952E5B13-87A0-404D-9E40-F879EABA8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1"/>
          <a:lstStyle/>
          <a:p>
            <a:pPr rtl="1"/>
            <a:r>
              <a:rPr lang="en-US" sz="1800" dirty="0"/>
              <a:t>Videos We Filmed</a:t>
            </a:r>
            <a:endParaRPr lang="he-IL" sz="1800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9A4CD8AB-5430-4B6C-BF91-A4924CAFA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109" y="4561585"/>
            <a:ext cx="1620000" cy="1019255"/>
          </a:xfrm>
        </p:spPr>
        <p:txBody>
          <a:bodyPr rtlCol="1"/>
          <a:lstStyle/>
          <a:p>
            <a:r>
              <a:rPr lang="en-US" noProof="1"/>
              <a:t>Film,</a:t>
            </a:r>
          </a:p>
          <a:p>
            <a:r>
              <a:rPr lang="en-US" noProof="1"/>
              <a:t>Break to frames,</a:t>
            </a:r>
          </a:p>
          <a:p>
            <a:r>
              <a:rPr lang="en-US" noProof="1"/>
              <a:t>Tag</a:t>
            </a:r>
            <a:endParaRPr lang="he-IL" noProof="1"/>
          </a:p>
          <a:p>
            <a:pPr rtl="1"/>
            <a:endParaRPr lang="he-IL" noProof="1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A53B20E5-3A1B-40D8-BC6F-6462269757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1"/>
          <a:lstStyle/>
          <a:p>
            <a:pPr rtl="1"/>
            <a:r>
              <a:rPr lang="en-US" sz="1800" dirty="0"/>
              <a:t>YouTube Videos</a:t>
            </a:r>
            <a:endParaRPr lang="he-IL" sz="1800" dirty="0"/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AD9620C8-909D-40D1-9895-48ABD55AB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47245" y="4561585"/>
            <a:ext cx="1620000" cy="1019255"/>
          </a:xfrm>
        </p:spPr>
        <p:txBody>
          <a:bodyPr rtlCol="1"/>
          <a:lstStyle/>
          <a:p>
            <a:pPr rtl="1"/>
            <a:r>
              <a:rPr lang="en-US" noProof="1"/>
              <a:t>Break to frames,</a:t>
            </a:r>
          </a:p>
          <a:p>
            <a:pPr rtl="1"/>
            <a:r>
              <a:rPr lang="en-US" noProof="1"/>
              <a:t>Tag</a:t>
            </a:r>
            <a:endParaRPr lang="he-IL" noProof="1"/>
          </a:p>
        </p:txBody>
      </p:sp>
      <p:sp>
        <p:nvSpPr>
          <p:cNvPr id="10" name="מציין מיקום טקסט 9">
            <a:extLst>
              <a:ext uri="{FF2B5EF4-FFF2-40B4-BE49-F238E27FC236}">
                <a16:creationId xmlns:a16="http://schemas.microsoft.com/office/drawing/2014/main" id="{B38F0989-C6A1-40E9-8F0F-A379F1F807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1"/>
          <a:lstStyle/>
          <a:p>
            <a:r>
              <a:rPr lang="en-US" sz="1800" noProof="1"/>
              <a:t>Google Images</a:t>
            </a:r>
            <a:endParaRPr lang="he-IL" sz="1800" noProof="1"/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E8912F22-59B4-4F6D-95C3-F094FFF41F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07988" y="4561585"/>
            <a:ext cx="1620000" cy="1019255"/>
          </a:xfrm>
        </p:spPr>
        <p:txBody>
          <a:bodyPr rtlCol="1"/>
          <a:lstStyle/>
          <a:p>
            <a:r>
              <a:rPr lang="en-US" noProof="1"/>
              <a:t>Filtering </a:t>
            </a:r>
            <a:endParaRPr lang="he-IL" noProof="1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F1BA95D-3BBB-4984-96D5-B1015D38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en-US" dirty="0"/>
              <a:t>Data acquisition</a:t>
            </a:r>
            <a:endParaRPr lang="he-IL" dirty="0"/>
          </a:p>
        </p:txBody>
      </p:sp>
      <p:sp>
        <p:nvSpPr>
          <p:cNvPr id="12" name="מציין מיקום של תמונה 11">
            <a:extLst>
              <a:ext uri="{FF2B5EF4-FFF2-40B4-BE49-F238E27FC236}">
                <a16:creationId xmlns:a16="http://schemas.microsoft.com/office/drawing/2014/main" id="{A718C873-41CE-44F0-8972-35C00A760D2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14" name="מציין מיקום של תמונה 13">
            <a:extLst>
              <a:ext uri="{FF2B5EF4-FFF2-40B4-BE49-F238E27FC236}">
                <a16:creationId xmlns:a16="http://schemas.microsoft.com/office/drawing/2014/main" id="{9143A448-125F-47D1-AE1D-78DADACDA83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6" name="מציין מיקום של תמונה 15">
            <a:extLst>
              <a:ext uri="{FF2B5EF4-FFF2-40B4-BE49-F238E27FC236}">
                <a16:creationId xmlns:a16="http://schemas.microsoft.com/office/drawing/2014/main" id="{0DB9D382-0841-4C6E-90DF-A2D66C0CD6E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D1049B4-2787-494A-AD03-B00F9A2D4794}"/>
              </a:ext>
            </a:extLst>
          </p:cNvPr>
          <p:cNvSpPr txBox="1"/>
          <p:nvPr/>
        </p:nvSpPr>
        <p:spPr>
          <a:xfrm>
            <a:off x="2124075" y="476250"/>
            <a:ext cx="49530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dirty="0"/>
              <a:t>Building a data set turned out to be non-trivial task</a:t>
            </a:r>
          </a:p>
          <a:p>
            <a:pPr algn="ctr" rtl="0"/>
            <a:endParaRPr lang="he-IL" sz="2800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6F52C0A2-F634-4D7F-8E3C-16B7DBB34481}"/>
              </a:ext>
            </a:extLst>
          </p:cNvPr>
          <p:cNvSpPr txBox="1"/>
          <p:nvPr/>
        </p:nvSpPr>
        <p:spPr>
          <a:xfrm>
            <a:off x="1768006" y="5734050"/>
            <a:ext cx="585199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dirty="0"/>
              <a:t>Labels for classification and detection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705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837420" y="1838325"/>
            <a:ext cx="3515505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TensorFlow </a:t>
            </a:r>
            <a:r>
              <a:rPr lang="en-US" sz="2400" dirty="0" err="1"/>
              <a:t>ObjectDetectionAPI</a:t>
            </a: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Using SSD mobileNetV1 pre trained on COCO dataset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It was more than what we needed…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 rtl="0"/>
            <a:endParaRPr lang="he-IL" sz="2400" dirty="0"/>
          </a:p>
        </p:txBody>
      </p: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2B02644B-502E-4F51-9C33-015821D849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E21EE4A-BED4-4698-A692-028951BDD3FF}"/>
              </a:ext>
            </a:extLst>
          </p:cNvPr>
          <p:cNvSpPr txBox="1"/>
          <p:nvPr/>
        </p:nvSpPr>
        <p:spPr>
          <a:xfrm>
            <a:off x="837420" y="438150"/>
            <a:ext cx="442038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/>
              <a:t>Detection </a:t>
            </a:r>
            <a:endParaRPr lang="he-IL" sz="4000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1D30EBDD-D89F-439D-A9B3-4B5F47973F57}"/>
              </a:ext>
            </a:extLst>
          </p:cNvPr>
          <p:cNvSpPr txBox="1">
            <a:spLocks/>
          </p:cNvSpPr>
          <p:nvPr/>
        </p:nvSpPr>
        <p:spPr>
          <a:xfrm>
            <a:off x="46458" y="135829"/>
            <a:ext cx="6083250" cy="1646095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detection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8782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7085820" y="1838325"/>
            <a:ext cx="3753630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 err="1"/>
              <a:t>Keras</a:t>
            </a:r>
            <a:r>
              <a:rPr lang="en-US" sz="2400" dirty="0"/>
              <a:t> implementation of InceptionV3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Pre trained on ImageNet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Balanced data, between and within labels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More thing that we will do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 rtl="0"/>
            <a:endParaRPr lang="he-IL" sz="2400" dirty="0"/>
          </a:p>
        </p:txBody>
      </p: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2B02644B-502E-4F51-9C33-015821D849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2926" y="135829"/>
            <a:ext cx="5422516" cy="6083250"/>
          </a:xfrm>
        </p:spPr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E21EE4A-BED4-4698-A692-028951BDD3FF}"/>
              </a:ext>
            </a:extLst>
          </p:cNvPr>
          <p:cNvSpPr txBox="1"/>
          <p:nvPr/>
        </p:nvSpPr>
        <p:spPr>
          <a:xfrm>
            <a:off x="837420" y="438150"/>
            <a:ext cx="442038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/>
              <a:t> </a:t>
            </a:r>
            <a:endParaRPr lang="he-IL" sz="4000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1D30EBDD-D89F-439D-A9B3-4B5F47973F57}"/>
              </a:ext>
            </a:extLst>
          </p:cNvPr>
          <p:cNvSpPr txBox="1">
            <a:spLocks/>
          </p:cNvSpPr>
          <p:nvPr/>
        </p:nvSpPr>
        <p:spPr>
          <a:xfrm>
            <a:off x="5960010" y="135829"/>
            <a:ext cx="6083250" cy="1646095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classification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3959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2D5C8341-DC6A-4348-90C6-7D96336E23A4}"/>
              </a:ext>
            </a:extLst>
          </p:cNvPr>
          <p:cNvGrpSpPr/>
          <p:nvPr/>
        </p:nvGrpSpPr>
        <p:grpSpPr>
          <a:xfrm flipH="1">
            <a:off x="7952109" y="2040344"/>
            <a:ext cx="1969659" cy="2593986"/>
            <a:chOff x="2259641" y="2040344"/>
            <a:chExt cx="1969659" cy="2593986"/>
          </a:xfrm>
        </p:grpSpPr>
        <p:sp>
          <p:nvSpPr>
            <p:cNvPr id="21" name="משולש שווה שוקיים 20" descr="משולש דקורטיבי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שולש שווה שוקיים 21" descr="משולש דקורטיבי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שולש שווה שוקיים 22" descr="משולש דקורטיבי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52320BC-C906-49F3-BFB7-80139C427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9161" y="6188548"/>
            <a:ext cx="4736077" cy="787411"/>
          </a:xfrm>
          <a:solidFill>
            <a:schemeClr val="bg1"/>
          </a:solidFill>
        </p:spPr>
        <p:txBody>
          <a:bodyPr rtlCol="1"/>
          <a:lstStyle/>
          <a:p>
            <a:pPr rtl="1"/>
            <a:r>
              <a:rPr lang="en-US" dirty="0">
                <a:solidFill>
                  <a:schemeClr val="tx1"/>
                </a:solidFill>
              </a:rPr>
              <a:t>Oded </a:t>
            </a:r>
            <a:r>
              <a:rPr lang="en-US" dirty="0" err="1">
                <a:solidFill>
                  <a:schemeClr val="tx1"/>
                </a:solidFill>
              </a:rPr>
              <a:t>Kalev</a:t>
            </a:r>
            <a:r>
              <a:rPr lang="en-US" dirty="0">
                <a:solidFill>
                  <a:schemeClr val="tx1"/>
                </a:solidFill>
              </a:rPr>
              <a:t>, Noa Simon, Noa </a:t>
            </a:r>
            <a:r>
              <a:rPr lang="en-US" dirty="0" err="1">
                <a:solidFill>
                  <a:schemeClr val="tx1"/>
                </a:solidFill>
              </a:rPr>
              <a:t>Rahamim</a:t>
            </a:r>
            <a:endParaRPr lang="he-IL" noProof="1">
              <a:solidFill>
                <a:schemeClr val="tx1"/>
              </a:solidFill>
            </a:endParaRPr>
          </a:p>
        </p:txBody>
      </p:sp>
      <p:pic>
        <p:nvPicPr>
          <p:cNvPr id="29" name="מציין מיקום של תמונה 28">
            <a:extLst>
              <a:ext uri="{FF2B5EF4-FFF2-40B4-BE49-F238E27FC236}">
                <a16:creationId xmlns:a16="http://schemas.microsoft.com/office/drawing/2014/main" id="{D4594EB8-CAC1-4C69-BD9D-5C43CFBED4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222" r="17222"/>
          <a:stretch>
            <a:fillRect/>
          </a:stretch>
        </p:blipFill>
        <p:spPr>
          <a:xfrm>
            <a:off x="2778721" y="1201660"/>
            <a:ext cx="6471139" cy="4935615"/>
          </a:xfr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D018DD7-B7E7-47DE-A3E1-AB566481AAE4}"/>
              </a:ext>
            </a:extLst>
          </p:cNvPr>
          <p:cNvSpPr txBox="1"/>
          <p:nvPr/>
        </p:nvSpPr>
        <p:spPr>
          <a:xfrm>
            <a:off x="3724275" y="161925"/>
            <a:ext cx="435292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6000" dirty="0"/>
              <a:t>Questions?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1336570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של Office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55146_TF11505402" id="{9A0AE4A5-A7F3-489D-B65B-E6BD56B83861}" vid="{E630E6EB-0EF2-49DC-8058-80C2C529CC18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AE7A2E-3428-4DA0-9D29-A80DBF20E8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711F49-45CD-49BA-9047-D3F459D10243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sharepoint/v3"/>
    <ds:schemaRef ds:uri="http://schemas.openxmlformats.org/package/2006/metadata/core-properties"/>
    <ds:schemaRef ds:uri="6dc4bcd6-49db-4c07-9060-8acfc67cef9f"/>
    <ds:schemaRef ds:uri="http://purl.org/dc/terms/"/>
    <ds:schemaRef ds:uri="http://schemas.microsoft.com/office/infopath/2007/PartnerControls"/>
    <ds:schemaRef ds:uri="fb0879af-3eba-417a-a55a-ffe6dcd6ca7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46744C9-72E8-4CA6-A877-06C449A0FA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מצגת מכירות בעיצוב רטרו</Template>
  <TotalTime>0</TotalTime>
  <Words>158</Words>
  <Application>Microsoft Office PowerPoint</Application>
  <PresentationFormat>מסך רחב</PresentationFormat>
  <Paragraphs>49</Paragraphs>
  <Slides>6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0" baseType="lpstr">
      <vt:lpstr>Arial</vt:lpstr>
      <vt:lpstr>Tahoma</vt:lpstr>
      <vt:lpstr>Tw Cen MT</vt:lpstr>
      <vt:lpstr>ערכת נושא של Office</vt:lpstr>
      <vt:lpstr>מצגת של PowerPoint‏</vt:lpstr>
      <vt:lpstr>אודותינו</vt:lpstr>
      <vt:lpstr>Data acquisition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2019-09-23T10:49:14Z</dcterms:created>
  <dcterms:modified xsi:type="dcterms:W3CDTF">2019-09-23T13:07:54Z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